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1" d="100"/>
          <a:sy n="61" d="100"/>
        </p:scale>
        <p:origin x="612" y="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11045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50437" y="1917621"/>
            <a:ext cx="7415927" cy="212931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8384"/>
              </a:lnSpc>
              <a:buNone/>
            </a:pPr>
            <a:r>
              <a:rPr lang="en-US" sz="6707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Introduction to Blockchain</a:t>
            </a:r>
            <a:endParaRPr lang="en-US" sz="6707" dirty="0"/>
          </a:p>
        </p:txBody>
      </p:sp>
      <p:sp>
        <p:nvSpPr>
          <p:cNvPr id="6" name="Text 2"/>
          <p:cNvSpPr/>
          <p:nvPr/>
        </p:nvSpPr>
        <p:spPr>
          <a:xfrm>
            <a:off x="6350437" y="4417219"/>
            <a:ext cx="7415927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Blockchain is a revolutionary technology that has the potential to transform many industries. It is a decentralized, secure, and transparent system for recording and verifying transactions.</a:t>
            </a:r>
            <a:endParaRPr lang="en-US" sz="1944" dirty="0"/>
          </a:p>
        </p:txBody>
      </p:sp>
      <p:sp>
        <p:nvSpPr>
          <p:cNvPr id="7" name="Shape 3"/>
          <p:cNvSpPr/>
          <p:nvPr/>
        </p:nvSpPr>
        <p:spPr>
          <a:xfrm>
            <a:off x="6350437" y="5898475"/>
            <a:ext cx="394930" cy="394930"/>
          </a:xfrm>
          <a:prstGeom prst="roundRect">
            <a:avLst>
              <a:gd name="adj" fmla="val 23151155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sp>
        <p:nvSpPr>
          <p:cNvPr id="9" name="Text 4"/>
          <p:cNvSpPr/>
          <p:nvPr/>
        </p:nvSpPr>
        <p:spPr>
          <a:xfrm>
            <a:off x="6868716" y="5880021"/>
            <a:ext cx="1785461" cy="43195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402"/>
              </a:lnSpc>
              <a:buNone/>
            </a:pPr>
            <a:r>
              <a:rPr lang="en-US" sz="2430" b="1" dirty="0" smtClean="0">
                <a:solidFill>
                  <a:srgbClr val="DCD7E5"/>
                </a:solidFill>
                <a:latin typeface="Heebo" pitchFamily="34" charset="0"/>
                <a:ea typeface="Heebo" pitchFamily="34" charset="-122"/>
              </a:rPr>
              <a:t>Shawn </a:t>
            </a:r>
            <a:r>
              <a:rPr lang="en-US" sz="2430" b="1" dirty="0" err="1" smtClean="0">
                <a:solidFill>
                  <a:srgbClr val="DCD7E5"/>
                </a:solidFill>
                <a:latin typeface="Heebo" pitchFamily="34" charset="0"/>
                <a:ea typeface="Heebo" pitchFamily="34" charset="-122"/>
              </a:rPr>
              <a:t>Ngala</a:t>
            </a:r>
            <a:endParaRPr lang="en-US" sz="243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73415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341001" y="3340537"/>
            <a:ext cx="5540693" cy="68353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382"/>
              </a:lnSpc>
              <a:buNone/>
            </a:pPr>
            <a:r>
              <a:rPr lang="en-US" sz="4306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What is Blockchain?</a:t>
            </a:r>
            <a:endParaRPr lang="en-US" sz="4306" dirty="0"/>
          </a:p>
        </p:txBody>
      </p:sp>
      <p:sp>
        <p:nvSpPr>
          <p:cNvPr id="6" name="Text 2"/>
          <p:cNvSpPr/>
          <p:nvPr/>
        </p:nvSpPr>
        <p:spPr>
          <a:xfrm>
            <a:off x="1341001" y="4352092"/>
            <a:ext cx="11948398" cy="69984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56"/>
              </a:lnSpc>
              <a:buNone/>
            </a:pPr>
            <a:r>
              <a:rPr lang="en-US" sz="1722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 blockchain is a decentralized digital ledger that records transactions across multiple computers, making it virtually tamper-proof. Its security relies on cryptography and a consensus mechanism, ensuring the integrity of data.</a:t>
            </a:r>
            <a:endParaRPr lang="en-US" sz="1722" dirty="0"/>
          </a:p>
        </p:txBody>
      </p:sp>
      <p:sp>
        <p:nvSpPr>
          <p:cNvPr id="7" name="Shape 3"/>
          <p:cNvSpPr/>
          <p:nvPr/>
        </p:nvSpPr>
        <p:spPr>
          <a:xfrm>
            <a:off x="1341001" y="5297924"/>
            <a:ext cx="3837027" cy="2325291"/>
          </a:xfrm>
          <a:prstGeom prst="roundRect">
            <a:avLst>
              <a:gd name="adj" fmla="val 4233"/>
            </a:avLst>
          </a:prstGeom>
          <a:solidFill>
            <a:srgbClr val="3C136D"/>
          </a:solidFill>
          <a:ln w="7620">
            <a:solidFill>
              <a:srgbClr val="552C86"/>
            </a:solidFill>
            <a:prstDash val="solid"/>
          </a:ln>
        </p:spPr>
      </p:sp>
      <p:sp>
        <p:nvSpPr>
          <p:cNvPr id="8" name="Text 4"/>
          <p:cNvSpPr/>
          <p:nvPr/>
        </p:nvSpPr>
        <p:spPr>
          <a:xfrm>
            <a:off x="1567339" y="5524262"/>
            <a:ext cx="2734151" cy="34170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91"/>
              </a:lnSpc>
              <a:buNone/>
            </a:pPr>
            <a:r>
              <a:rPr lang="en-US" sz="2153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Transparency</a:t>
            </a:r>
            <a:endParaRPr lang="en-US" sz="2153" dirty="0"/>
          </a:p>
        </p:txBody>
      </p:sp>
      <p:sp>
        <p:nvSpPr>
          <p:cNvPr id="9" name="Text 5"/>
          <p:cNvSpPr/>
          <p:nvPr/>
        </p:nvSpPr>
        <p:spPr>
          <a:xfrm>
            <a:off x="1567339" y="5997178"/>
            <a:ext cx="3384352" cy="13996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56"/>
              </a:lnSpc>
              <a:buNone/>
            </a:pPr>
            <a:r>
              <a:rPr lang="en-US" sz="1722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Every participant in the network has access to the transaction ledger, fostering openness and accountability.</a:t>
            </a:r>
            <a:endParaRPr lang="en-US" sz="1722" dirty="0"/>
          </a:p>
        </p:txBody>
      </p:sp>
      <p:sp>
        <p:nvSpPr>
          <p:cNvPr id="10" name="Shape 6"/>
          <p:cNvSpPr/>
          <p:nvPr/>
        </p:nvSpPr>
        <p:spPr>
          <a:xfrm>
            <a:off x="5396746" y="5297924"/>
            <a:ext cx="3837027" cy="2325291"/>
          </a:xfrm>
          <a:prstGeom prst="roundRect">
            <a:avLst>
              <a:gd name="adj" fmla="val 4233"/>
            </a:avLst>
          </a:prstGeom>
          <a:solidFill>
            <a:srgbClr val="3C136D"/>
          </a:solidFill>
          <a:ln w="7620">
            <a:solidFill>
              <a:srgbClr val="552C86"/>
            </a:solidFill>
            <a:prstDash val="solid"/>
          </a:ln>
        </p:spPr>
      </p:sp>
      <p:sp>
        <p:nvSpPr>
          <p:cNvPr id="11" name="Text 7"/>
          <p:cNvSpPr/>
          <p:nvPr/>
        </p:nvSpPr>
        <p:spPr>
          <a:xfrm>
            <a:off x="5623084" y="5524262"/>
            <a:ext cx="2734151" cy="34170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91"/>
              </a:lnSpc>
              <a:buNone/>
            </a:pPr>
            <a:r>
              <a:rPr lang="en-US" sz="2153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Immutability</a:t>
            </a:r>
            <a:endParaRPr lang="en-US" sz="2153" dirty="0"/>
          </a:p>
        </p:txBody>
      </p:sp>
      <p:sp>
        <p:nvSpPr>
          <p:cNvPr id="12" name="Text 8"/>
          <p:cNvSpPr/>
          <p:nvPr/>
        </p:nvSpPr>
        <p:spPr>
          <a:xfrm>
            <a:off x="5623084" y="5997178"/>
            <a:ext cx="3384352" cy="104977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56"/>
              </a:lnSpc>
              <a:buNone/>
            </a:pPr>
            <a:r>
              <a:rPr lang="en-US" sz="1722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Once a transaction is recorded, it cannot be altered, ensuring the integrity and reliability of the data.</a:t>
            </a:r>
            <a:endParaRPr lang="en-US" sz="1722" dirty="0"/>
          </a:p>
        </p:txBody>
      </p:sp>
      <p:sp>
        <p:nvSpPr>
          <p:cNvPr id="13" name="Shape 9"/>
          <p:cNvSpPr/>
          <p:nvPr/>
        </p:nvSpPr>
        <p:spPr>
          <a:xfrm>
            <a:off x="9452491" y="5297924"/>
            <a:ext cx="3837027" cy="2325291"/>
          </a:xfrm>
          <a:prstGeom prst="roundRect">
            <a:avLst>
              <a:gd name="adj" fmla="val 4233"/>
            </a:avLst>
          </a:prstGeom>
          <a:solidFill>
            <a:srgbClr val="3C136D"/>
          </a:solidFill>
          <a:ln w="7620">
            <a:solidFill>
              <a:srgbClr val="552C86"/>
            </a:solidFill>
            <a:prstDash val="solid"/>
          </a:ln>
        </p:spPr>
      </p:sp>
      <p:sp>
        <p:nvSpPr>
          <p:cNvPr id="14" name="Text 10"/>
          <p:cNvSpPr/>
          <p:nvPr/>
        </p:nvSpPr>
        <p:spPr>
          <a:xfrm>
            <a:off x="9678829" y="5524262"/>
            <a:ext cx="2734151" cy="34170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91"/>
              </a:lnSpc>
              <a:buNone/>
            </a:pPr>
            <a:r>
              <a:rPr lang="en-US" sz="2153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Security</a:t>
            </a:r>
            <a:endParaRPr lang="en-US" sz="2153" dirty="0"/>
          </a:p>
        </p:txBody>
      </p:sp>
      <p:sp>
        <p:nvSpPr>
          <p:cNvPr id="15" name="Text 11"/>
          <p:cNvSpPr/>
          <p:nvPr/>
        </p:nvSpPr>
        <p:spPr>
          <a:xfrm>
            <a:off x="9678829" y="5997178"/>
            <a:ext cx="3384352" cy="13996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56"/>
              </a:lnSpc>
              <a:buNone/>
            </a:pPr>
            <a:r>
              <a:rPr lang="en-US" sz="1722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Blockchain employs robust cryptographic techniques to secure data, making it highly resistant to tampering and fraud.</a:t>
            </a:r>
            <a:endParaRPr lang="en-US" sz="1722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097905" y="1178838"/>
            <a:ext cx="4368165" cy="54602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299"/>
              </a:lnSpc>
              <a:buNone/>
            </a:pPr>
            <a:r>
              <a:rPr lang="en-US" sz="344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Transparency</a:t>
            </a:r>
            <a:endParaRPr lang="en-US" sz="3440" dirty="0"/>
          </a:p>
        </p:txBody>
      </p:sp>
      <p:sp>
        <p:nvSpPr>
          <p:cNvPr id="6" name="Text 2"/>
          <p:cNvSpPr/>
          <p:nvPr/>
        </p:nvSpPr>
        <p:spPr>
          <a:xfrm>
            <a:off x="6097905" y="1986915"/>
            <a:ext cx="7920990" cy="83867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201"/>
              </a:lnSpc>
              <a:buNone/>
            </a:pPr>
            <a:r>
              <a:rPr lang="en-US" sz="1376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Transparency is a defining feature of blockchain technology. Every transaction is recorded on the public ledger, accessible to all participants. This fosters trust and accountability, as all actions are auditable and visible.</a:t>
            </a:r>
            <a:endParaRPr lang="en-US" sz="1376" dirty="0"/>
          </a:p>
        </p:txBody>
      </p:sp>
      <p:sp>
        <p:nvSpPr>
          <p:cNvPr id="7" name="Shape 3"/>
          <p:cNvSpPr/>
          <p:nvPr/>
        </p:nvSpPr>
        <p:spPr>
          <a:xfrm>
            <a:off x="6097905" y="3218498"/>
            <a:ext cx="393025" cy="393025"/>
          </a:xfrm>
          <a:prstGeom prst="roundRect">
            <a:avLst>
              <a:gd name="adj" fmla="val 20006"/>
            </a:avLst>
          </a:prstGeom>
          <a:solidFill>
            <a:srgbClr val="3C136D"/>
          </a:solidFill>
          <a:ln w="7620">
            <a:solidFill>
              <a:srgbClr val="552C86"/>
            </a:solidFill>
            <a:prstDash val="solid"/>
          </a:ln>
        </p:spPr>
      </p:sp>
      <p:sp>
        <p:nvSpPr>
          <p:cNvPr id="8" name="Text 4"/>
          <p:cNvSpPr/>
          <p:nvPr/>
        </p:nvSpPr>
        <p:spPr>
          <a:xfrm>
            <a:off x="6247090" y="3283982"/>
            <a:ext cx="94655" cy="2620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064"/>
              </a:lnSpc>
              <a:buNone/>
            </a:pPr>
            <a:r>
              <a:rPr lang="en-US" sz="2064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2064" dirty="0"/>
          </a:p>
        </p:txBody>
      </p:sp>
      <p:sp>
        <p:nvSpPr>
          <p:cNvPr id="9" name="Text 5"/>
          <p:cNvSpPr/>
          <p:nvPr/>
        </p:nvSpPr>
        <p:spPr>
          <a:xfrm>
            <a:off x="6665595" y="3218498"/>
            <a:ext cx="2184083" cy="27289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50"/>
              </a:lnSpc>
              <a:buNone/>
            </a:pPr>
            <a:r>
              <a:rPr lang="en-US" sz="172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Accountability</a:t>
            </a:r>
            <a:endParaRPr lang="en-US" sz="1720" dirty="0"/>
          </a:p>
        </p:txBody>
      </p:sp>
      <p:sp>
        <p:nvSpPr>
          <p:cNvPr id="10" name="Text 6"/>
          <p:cNvSpPr/>
          <p:nvPr/>
        </p:nvSpPr>
        <p:spPr>
          <a:xfrm>
            <a:off x="6665595" y="3596164"/>
            <a:ext cx="7353300" cy="55911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201"/>
              </a:lnSpc>
              <a:buNone/>
            </a:pPr>
            <a:r>
              <a:rPr lang="en-US" sz="1376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Transparency makes it difficult for individuals or entities to engage in fraudulent or unethical behavior. All actions are visible, increasing accountability.</a:t>
            </a:r>
            <a:endParaRPr lang="en-US" sz="1376" dirty="0"/>
          </a:p>
        </p:txBody>
      </p:sp>
      <p:sp>
        <p:nvSpPr>
          <p:cNvPr id="11" name="Shape 7"/>
          <p:cNvSpPr/>
          <p:nvPr/>
        </p:nvSpPr>
        <p:spPr>
          <a:xfrm>
            <a:off x="6097905" y="4526399"/>
            <a:ext cx="393025" cy="393025"/>
          </a:xfrm>
          <a:prstGeom prst="roundRect">
            <a:avLst>
              <a:gd name="adj" fmla="val 20006"/>
            </a:avLst>
          </a:prstGeom>
          <a:solidFill>
            <a:srgbClr val="3C136D"/>
          </a:solidFill>
          <a:ln w="7620">
            <a:solidFill>
              <a:srgbClr val="552C86"/>
            </a:solidFill>
            <a:prstDash val="solid"/>
          </a:ln>
        </p:spPr>
      </p:sp>
      <p:sp>
        <p:nvSpPr>
          <p:cNvPr id="12" name="Text 8"/>
          <p:cNvSpPr/>
          <p:nvPr/>
        </p:nvSpPr>
        <p:spPr>
          <a:xfrm>
            <a:off x="6219944" y="4591883"/>
            <a:ext cx="148828" cy="2620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064"/>
              </a:lnSpc>
              <a:buNone/>
            </a:pPr>
            <a:r>
              <a:rPr lang="en-US" sz="2064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2064" dirty="0"/>
          </a:p>
        </p:txBody>
      </p:sp>
      <p:sp>
        <p:nvSpPr>
          <p:cNvPr id="13" name="Text 9"/>
          <p:cNvSpPr/>
          <p:nvPr/>
        </p:nvSpPr>
        <p:spPr>
          <a:xfrm>
            <a:off x="6665595" y="4526399"/>
            <a:ext cx="2184083" cy="27289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50"/>
              </a:lnSpc>
              <a:buNone/>
            </a:pPr>
            <a:r>
              <a:rPr lang="en-US" sz="172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Trust</a:t>
            </a:r>
            <a:endParaRPr lang="en-US" sz="1720" dirty="0"/>
          </a:p>
        </p:txBody>
      </p:sp>
      <p:sp>
        <p:nvSpPr>
          <p:cNvPr id="14" name="Text 10"/>
          <p:cNvSpPr/>
          <p:nvPr/>
        </p:nvSpPr>
        <p:spPr>
          <a:xfrm>
            <a:off x="6665595" y="4904065"/>
            <a:ext cx="7353300" cy="55911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201"/>
              </a:lnSpc>
              <a:buNone/>
            </a:pPr>
            <a:r>
              <a:rPr lang="en-US" sz="1376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By allowing everyone to see the transactions, blockchain promotes trust between participants. It eliminates the need for intermediaries and fosters a more open and collaborative environment.</a:t>
            </a:r>
            <a:endParaRPr lang="en-US" sz="1376" dirty="0"/>
          </a:p>
        </p:txBody>
      </p:sp>
      <p:sp>
        <p:nvSpPr>
          <p:cNvPr id="15" name="Shape 11"/>
          <p:cNvSpPr/>
          <p:nvPr/>
        </p:nvSpPr>
        <p:spPr>
          <a:xfrm>
            <a:off x="6097905" y="5834301"/>
            <a:ext cx="393025" cy="393025"/>
          </a:xfrm>
          <a:prstGeom prst="roundRect">
            <a:avLst>
              <a:gd name="adj" fmla="val 20006"/>
            </a:avLst>
          </a:prstGeom>
          <a:solidFill>
            <a:srgbClr val="3C136D"/>
          </a:solidFill>
          <a:ln w="7620">
            <a:solidFill>
              <a:srgbClr val="552C86"/>
            </a:solidFill>
            <a:prstDash val="solid"/>
          </a:ln>
        </p:spPr>
      </p:sp>
      <p:sp>
        <p:nvSpPr>
          <p:cNvPr id="16" name="Text 12"/>
          <p:cNvSpPr/>
          <p:nvPr/>
        </p:nvSpPr>
        <p:spPr>
          <a:xfrm>
            <a:off x="6220539" y="5899785"/>
            <a:ext cx="147757" cy="2620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064"/>
              </a:lnSpc>
              <a:buNone/>
            </a:pPr>
            <a:r>
              <a:rPr lang="en-US" sz="2064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sz="2064" dirty="0"/>
          </a:p>
        </p:txBody>
      </p:sp>
      <p:sp>
        <p:nvSpPr>
          <p:cNvPr id="17" name="Text 13"/>
          <p:cNvSpPr/>
          <p:nvPr/>
        </p:nvSpPr>
        <p:spPr>
          <a:xfrm>
            <a:off x="6665595" y="5834301"/>
            <a:ext cx="2184083" cy="27289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50"/>
              </a:lnSpc>
              <a:buNone/>
            </a:pPr>
            <a:r>
              <a:rPr lang="en-US" sz="172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Transparency</a:t>
            </a:r>
            <a:endParaRPr lang="en-US" sz="1720" dirty="0"/>
          </a:p>
        </p:txBody>
      </p:sp>
      <p:sp>
        <p:nvSpPr>
          <p:cNvPr id="18" name="Text 14"/>
          <p:cNvSpPr/>
          <p:nvPr/>
        </p:nvSpPr>
        <p:spPr>
          <a:xfrm>
            <a:off x="6665595" y="6211967"/>
            <a:ext cx="7353300" cy="83867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201"/>
              </a:lnSpc>
              <a:buNone/>
            </a:pPr>
            <a:r>
              <a:rPr lang="en-US" sz="1376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All transactions are recorded and accessible to everyone, promoting transparency and openness. This allows for real-time tracking of activities and ensures that all actions are verifiable.</a:t>
            </a:r>
            <a:endParaRPr lang="en-US" sz="1376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75680" y="779383"/>
            <a:ext cx="4826913" cy="60329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751"/>
              </a:lnSpc>
              <a:buNone/>
            </a:pPr>
            <a:r>
              <a:rPr lang="en-US" sz="3801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Immutability</a:t>
            </a:r>
            <a:endParaRPr lang="en-US" sz="3801" dirty="0"/>
          </a:p>
        </p:txBody>
      </p:sp>
      <p:sp>
        <p:nvSpPr>
          <p:cNvPr id="6" name="Text 2"/>
          <p:cNvSpPr/>
          <p:nvPr/>
        </p:nvSpPr>
        <p:spPr>
          <a:xfrm>
            <a:off x="675680" y="1672233"/>
            <a:ext cx="7792641" cy="92690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432"/>
              </a:lnSpc>
              <a:buNone/>
            </a:pPr>
            <a:r>
              <a:rPr lang="en-US" sz="152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Immutability is another crucial aspect of blockchain technology. Once a transaction is recorded on the blockchain, it cannot be altered or deleted, ensuring the integrity and permanence of the data.</a:t>
            </a:r>
            <a:endParaRPr lang="en-US" sz="152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680" y="2816304"/>
            <a:ext cx="965359" cy="154459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930598" y="3009305"/>
            <a:ext cx="2718792" cy="30158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375"/>
              </a:lnSpc>
              <a:buNone/>
            </a:pPr>
            <a:r>
              <a:rPr lang="en-US" sz="19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Transaction Recording</a:t>
            </a:r>
            <a:endParaRPr lang="en-US" sz="1900" dirty="0"/>
          </a:p>
        </p:txBody>
      </p:sp>
      <p:sp>
        <p:nvSpPr>
          <p:cNvPr id="9" name="Text 4"/>
          <p:cNvSpPr/>
          <p:nvPr/>
        </p:nvSpPr>
        <p:spPr>
          <a:xfrm>
            <a:off x="1930598" y="3426619"/>
            <a:ext cx="6537722" cy="61793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432"/>
              </a:lnSpc>
              <a:buNone/>
            </a:pPr>
            <a:r>
              <a:rPr lang="en-US" sz="152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Transactions are grouped together in blocks and added to the blockchain in chronological order.</a:t>
            </a:r>
            <a:endParaRPr lang="en-US" sz="152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5680" y="4360902"/>
            <a:ext cx="965359" cy="154459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930598" y="4553902"/>
            <a:ext cx="2413397" cy="30158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375"/>
              </a:lnSpc>
              <a:buNone/>
            </a:pPr>
            <a:r>
              <a:rPr lang="en-US" sz="19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Verification</a:t>
            </a:r>
            <a:endParaRPr lang="en-US" sz="1900" dirty="0"/>
          </a:p>
        </p:txBody>
      </p:sp>
      <p:sp>
        <p:nvSpPr>
          <p:cNvPr id="12" name="Text 6"/>
          <p:cNvSpPr/>
          <p:nvPr/>
        </p:nvSpPr>
        <p:spPr>
          <a:xfrm>
            <a:off x="1930598" y="4971217"/>
            <a:ext cx="6537722" cy="61793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432"/>
              </a:lnSpc>
              <a:buNone/>
            </a:pPr>
            <a:r>
              <a:rPr lang="en-US" sz="152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Each block is verified and validated by multiple nodes in the network, ensuring accuracy and immutability.</a:t>
            </a:r>
            <a:endParaRPr lang="en-US" sz="152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5680" y="5905500"/>
            <a:ext cx="965359" cy="1544598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930598" y="6098500"/>
            <a:ext cx="2750939" cy="30158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375"/>
              </a:lnSpc>
              <a:buNone/>
            </a:pPr>
            <a:r>
              <a:rPr lang="en-US" sz="19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Addition to Blockchain</a:t>
            </a:r>
            <a:endParaRPr lang="en-US" sz="1900" dirty="0"/>
          </a:p>
        </p:txBody>
      </p:sp>
      <p:sp>
        <p:nvSpPr>
          <p:cNvPr id="15" name="Text 8"/>
          <p:cNvSpPr/>
          <p:nvPr/>
        </p:nvSpPr>
        <p:spPr>
          <a:xfrm>
            <a:off x="1930598" y="6515814"/>
            <a:ext cx="6537722" cy="61793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432"/>
              </a:lnSpc>
              <a:buNone/>
            </a:pPr>
            <a:r>
              <a:rPr lang="en-US" sz="152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Once validated, the block is permanently added to the blockchain, becoming an unalterable part of the ledger.</a:t>
            </a:r>
            <a:endParaRPr lang="en-US" sz="152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864037" y="1014770"/>
            <a:ext cx="6172200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6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Security</a:t>
            </a:r>
            <a:endParaRPr lang="en-US" sz="4860" dirty="0"/>
          </a:p>
        </p:txBody>
      </p:sp>
      <p:sp>
        <p:nvSpPr>
          <p:cNvPr id="5" name="Text 2"/>
          <p:cNvSpPr/>
          <p:nvPr/>
        </p:nvSpPr>
        <p:spPr>
          <a:xfrm>
            <a:off x="864037" y="2280047"/>
            <a:ext cx="12902327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Blockchain technology utilizes robust cryptographic methods to protect data and ensure its security. These methods create a highly secure environment for storing and transmitting information.</a:t>
            </a:r>
            <a:endParaRPr lang="en-US" sz="1944" dirty="0"/>
          </a:p>
        </p:txBody>
      </p:sp>
      <p:sp>
        <p:nvSpPr>
          <p:cNvPr id="6" name="Text 3"/>
          <p:cNvSpPr/>
          <p:nvPr/>
        </p:nvSpPr>
        <p:spPr>
          <a:xfrm>
            <a:off x="864037" y="3594616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Cryptography</a:t>
            </a:r>
            <a:endParaRPr lang="en-US" sz="2430" dirty="0"/>
          </a:p>
        </p:txBody>
      </p:sp>
      <p:sp>
        <p:nvSpPr>
          <p:cNvPr id="7" name="Text 4"/>
          <p:cNvSpPr/>
          <p:nvPr/>
        </p:nvSpPr>
        <p:spPr>
          <a:xfrm>
            <a:off x="864037" y="4227195"/>
            <a:ext cx="3898821" cy="237029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Blockchain leverages cryptographic techniques like hashing and digital signatures to secure data. Hashing converts data into unique alphanumeric strings, making it virtually impossible to tamper with.</a:t>
            </a:r>
            <a:endParaRPr lang="en-US" sz="1944" dirty="0"/>
          </a:p>
        </p:txBody>
      </p:sp>
      <p:sp>
        <p:nvSpPr>
          <p:cNvPr id="8" name="Text 5"/>
          <p:cNvSpPr/>
          <p:nvPr/>
        </p:nvSpPr>
        <p:spPr>
          <a:xfrm>
            <a:off x="5372695" y="3594616"/>
            <a:ext cx="3715464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Consensus Mechanisms</a:t>
            </a:r>
            <a:endParaRPr lang="en-US" sz="2430" dirty="0"/>
          </a:p>
        </p:txBody>
      </p:sp>
      <p:sp>
        <p:nvSpPr>
          <p:cNvPr id="9" name="Text 6"/>
          <p:cNvSpPr/>
          <p:nvPr/>
        </p:nvSpPr>
        <p:spPr>
          <a:xfrm>
            <a:off x="5372695" y="4227195"/>
            <a:ext cx="3898821" cy="276534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Blockchain networks utilize consensus mechanisms like Proof-of-Work or Proof-of-Stake to ensure the validity of transactions. This involves a collaborative effort among nodes to agree on the order of transactions.</a:t>
            </a:r>
            <a:endParaRPr lang="en-US" sz="1944" dirty="0"/>
          </a:p>
        </p:txBody>
      </p:sp>
      <p:sp>
        <p:nvSpPr>
          <p:cNvPr id="10" name="Text 7"/>
          <p:cNvSpPr/>
          <p:nvPr/>
        </p:nvSpPr>
        <p:spPr>
          <a:xfrm>
            <a:off x="9881354" y="3594616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Decentralization</a:t>
            </a:r>
            <a:endParaRPr lang="en-US" sz="2430" dirty="0"/>
          </a:p>
        </p:txBody>
      </p:sp>
      <p:sp>
        <p:nvSpPr>
          <p:cNvPr id="11" name="Text 8"/>
          <p:cNvSpPr/>
          <p:nvPr/>
        </p:nvSpPr>
        <p:spPr>
          <a:xfrm>
            <a:off x="9881354" y="4227195"/>
            <a:ext cx="3898821" cy="237029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Blockchain's decentralized nature makes it resistant to single points of failure. Data is spread across multiple nodes, making it difficult for hackers to compromise the system.</a:t>
            </a:r>
            <a:endParaRPr lang="en-US" sz="1944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091238" y="676156"/>
            <a:ext cx="4979670" cy="5400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253"/>
              </a:lnSpc>
              <a:buNone/>
            </a:pPr>
            <a:r>
              <a:rPr lang="en-US" sz="3402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How Blockchain Works</a:t>
            </a:r>
            <a:endParaRPr lang="en-US" sz="3402" dirty="0"/>
          </a:p>
        </p:txBody>
      </p:sp>
      <p:sp>
        <p:nvSpPr>
          <p:cNvPr id="6" name="Text 2"/>
          <p:cNvSpPr/>
          <p:nvPr/>
        </p:nvSpPr>
        <p:spPr>
          <a:xfrm>
            <a:off x="6091238" y="1475423"/>
            <a:ext cx="7934325" cy="82974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1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Blockchain technology operates on a decentralized, distributed ledger system. Transactions are recorded in blocks, which are then linked together in a chain, forming a permanent and secure record of all activities.</a:t>
            </a:r>
            <a:endParaRPr lang="en-US" sz="1361" dirty="0"/>
          </a:p>
        </p:txBody>
      </p:sp>
      <p:sp>
        <p:nvSpPr>
          <p:cNvPr id="7" name="Shape 3"/>
          <p:cNvSpPr/>
          <p:nvPr/>
        </p:nvSpPr>
        <p:spPr>
          <a:xfrm>
            <a:off x="6333173" y="2499479"/>
            <a:ext cx="34528" cy="5053846"/>
          </a:xfrm>
          <a:prstGeom prst="roundRect">
            <a:avLst>
              <a:gd name="adj" fmla="val 225237"/>
            </a:avLst>
          </a:prstGeom>
          <a:solidFill>
            <a:srgbClr val="552C86"/>
          </a:solidFill>
          <a:ln/>
        </p:spPr>
      </p:sp>
      <p:sp>
        <p:nvSpPr>
          <p:cNvPr id="8" name="Shape 4"/>
          <p:cNvSpPr/>
          <p:nvPr/>
        </p:nvSpPr>
        <p:spPr>
          <a:xfrm>
            <a:off x="6544806" y="2870835"/>
            <a:ext cx="604837" cy="34528"/>
          </a:xfrm>
          <a:prstGeom prst="roundRect">
            <a:avLst>
              <a:gd name="adj" fmla="val 225237"/>
            </a:avLst>
          </a:prstGeom>
          <a:solidFill>
            <a:srgbClr val="552C86"/>
          </a:solidFill>
          <a:ln/>
        </p:spPr>
      </p:sp>
      <p:sp>
        <p:nvSpPr>
          <p:cNvPr id="9" name="Shape 5"/>
          <p:cNvSpPr/>
          <p:nvPr/>
        </p:nvSpPr>
        <p:spPr>
          <a:xfrm>
            <a:off x="6156067" y="2693789"/>
            <a:ext cx="388739" cy="388739"/>
          </a:xfrm>
          <a:prstGeom prst="roundRect">
            <a:avLst>
              <a:gd name="adj" fmla="val 20006"/>
            </a:avLst>
          </a:prstGeom>
          <a:solidFill>
            <a:srgbClr val="3C136D"/>
          </a:solidFill>
          <a:ln w="7620">
            <a:solidFill>
              <a:srgbClr val="552C86"/>
            </a:solidFill>
            <a:prstDash val="solid"/>
          </a:ln>
        </p:spPr>
      </p:sp>
      <p:sp>
        <p:nvSpPr>
          <p:cNvPr id="10" name="Text 6"/>
          <p:cNvSpPr/>
          <p:nvPr/>
        </p:nvSpPr>
        <p:spPr>
          <a:xfrm>
            <a:off x="6303585" y="2758559"/>
            <a:ext cx="93583" cy="2591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041"/>
              </a:lnSpc>
              <a:buNone/>
            </a:pPr>
            <a:r>
              <a:rPr lang="en-US" sz="2041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2041" dirty="0"/>
          </a:p>
        </p:txBody>
      </p:sp>
      <p:sp>
        <p:nvSpPr>
          <p:cNvPr id="11" name="Text 7"/>
          <p:cNvSpPr/>
          <p:nvPr/>
        </p:nvSpPr>
        <p:spPr>
          <a:xfrm>
            <a:off x="7300913" y="2672239"/>
            <a:ext cx="2160270" cy="2699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26"/>
              </a:lnSpc>
              <a:buNone/>
            </a:pPr>
            <a:r>
              <a:rPr lang="en-US" sz="1701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Transaction</a:t>
            </a:r>
            <a:endParaRPr lang="en-US" sz="1701" dirty="0"/>
          </a:p>
        </p:txBody>
      </p:sp>
      <p:sp>
        <p:nvSpPr>
          <p:cNvPr id="12" name="Text 8"/>
          <p:cNvSpPr/>
          <p:nvPr/>
        </p:nvSpPr>
        <p:spPr>
          <a:xfrm>
            <a:off x="7300913" y="3045738"/>
            <a:ext cx="6724650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77"/>
              </a:lnSpc>
              <a:buNone/>
            </a:pPr>
            <a:r>
              <a:rPr lang="en-US" sz="1361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 user initiates a transaction, which is broadcast to the network of nodes.</a:t>
            </a:r>
            <a:endParaRPr lang="en-US" sz="1361" dirty="0"/>
          </a:p>
        </p:txBody>
      </p:sp>
      <p:sp>
        <p:nvSpPr>
          <p:cNvPr id="13" name="Shape 9"/>
          <p:cNvSpPr/>
          <p:nvPr/>
        </p:nvSpPr>
        <p:spPr>
          <a:xfrm>
            <a:off x="6544806" y="4039195"/>
            <a:ext cx="604837" cy="34528"/>
          </a:xfrm>
          <a:prstGeom prst="roundRect">
            <a:avLst>
              <a:gd name="adj" fmla="val 225237"/>
            </a:avLst>
          </a:prstGeom>
          <a:solidFill>
            <a:srgbClr val="552C86"/>
          </a:solidFill>
          <a:ln/>
        </p:spPr>
      </p:sp>
      <p:sp>
        <p:nvSpPr>
          <p:cNvPr id="14" name="Shape 10"/>
          <p:cNvSpPr/>
          <p:nvPr/>
        </p:nvSpPr>
        <p:spPr>
          <a:xfrm>
            <a:off x="6156067" y="3862149"/>
            <a:ext cx="388739" cy="388739"/>
          </a:xfrm>
          <a:prstGeom prst="roundRect">
            <a:avLst>
              <a:gd name="adj" fmla="val 20006"/>
            </a:avLst>
          </a:prstGeom>
          <a:solidFill>
            <a:srgbClr val="3C136D"/>
          </a:solidFill>
          <a:ln w="7620">
            <a:solidFill>
              <a:srgbClr val="552C86"/>
            </a:solidFill>
            <a:prstDash val="solid"/>
          </a:ln>
        </p:spPr>
      </p:sp>
      <p:sp>
        <p:nvSpPr>
          <p:cNvPr id="15" name="Text 11"/>
          <p:cNvSpPr/>
          <p:nvPr/>
        </p:nvSpPr>
        <p:spPr>
          <a:xfrm>
            <a:off x="6276796" y="3926919"/>
            <a:ext cx="147280" cy="2591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041"/>
              </a:lnSpc>
              <a:buNone/>
            </a:pPr>
            <a:r>
              <a:rPr lang="en-US" sz="2041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2041" dirty="0"/>
          </a:p>
        </p:txBody>
      </p:sp>
      <p:sp>
        <p:nvSpPr>
          <p:cNvPr id="16" name="Text 12"/>
          <p:cNvSpPr/>
          <p:nvPr/>
        </p:nvSpPr>
        <p:spPr>
          <a:xfrm>
            <a:off x="7300913" y="3840599"/>
            <a:ext cx="2160270" cy="2699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26"/>
              </a:lnSpc>
              <a:buNone/>
            </a:pPr>
            <a:r>
              <a:rPr lang="en-US" sz="1701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Validation</a:t>
            </a:r>
            <a:endParaRPr lang="en-US" sz="1701" dirty="0"/>
          </a:p>
        </p:txBody>
      </p:sp>
      <p:sp>
        <p:nvSpPr>
          <p:cNvPr id="17" name="Text 13"/>
          <p:cNvSpPr/>
          <p:nvPr/>
        </p:nvSpPr>
        <p:spPr>
          <a:xfrm>
            <a:off x="7300913" y="4214098"/>
            <a:ext cx="6724650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177"/>
              </a:lnSpc>
              <a:buNone/>
            </a:pPr>
            <a:r>
              <a:rPr lang="en-US" sz="1361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Nodes in the network verify the transaction, ensuring its legitimacy and compliance with network rules.</a:t>
            </a:r>
            <a:endParaRPr lang="en-US" sz="1361" dirty="0"/>
          </a:p>
        </p:txBody>
      </p:sp>
      <p:sp>
        <p:nvSpPr>
          <p:cNvPr id="18" name="Shape 14"/>
          <p:cNvSpPr/>
          <p:nvPr/>
        </p:nvSpPr>
        <p:spPr>
          <a:xfrm>
            <a:off x="6544806" y="5484138"/>
            <a:ext cx="604837" cy="34528"/>
          </a:xfrm>
          <a:prstGeom prst="roundRect">
            <a:avLst>
              <a:gd name="adj" fmla="val 225237"/>
            </a:avLst>
          </a:prstGeom>
          <a:solidFill>
            <a:srgbClr val="552C86"/>
          </a:solidFill>
          <a:ln/>
        </p:spPr>
      </p:sp>
      <p:sp>
        <p:nvSpPr>
          <p:cNvPr id="19" name="Shape 15"/>
          <p:cNvSpPr/>
          <p:nvPr/>
        </p:nvSpPr>
        <p:spPr>
          <a:xfrm>
            <a:off x="6156067" y="5307092"/>
            <a:ext cx="388739" cy="388739"/>
          </a:xfrm>
          <a:prstGeom prst="roundRect">
            <a:avLst>
              <a:gd name="adj" fmla="val 20006"/>
            </a:avLst>
          </a:prstGeom>
          <a:solidFill>
            <a:srgbClr val="3C136D"/>
          </a:solidFill>
          <a:ln w="7620">
            <a:solidFill>
              <a:srgbClr val="552C86"/>
            </a:solidFill>
            <a:prstDash val="solid"/>
          </a:ln>
        </p:spPr>
      </p:sp>
      <p:sp>
        <p:nvSpPr>
          <p:cNvPr id="20" name="Text 16"/>
          <p:cNvSpPr/>
          <p:nvPr/>
        </p:nvSpPr>
        <p:spPr>
          <a:xfrm>
            <a:off x="6277273" y="5371862"/>
            <a:ext cx="146209" cy="2591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041"/>
              </a:lnSpc>
              <a:buNone/>
            </a:pPr>
            <a:r>
              <a:rPr lang="en-US" sz="2041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sz="2041" dirty="0"/>
          </a:p>
        </p:txBody>
      </p:sp>
      <p:sp>
        <p:nvSpPr>
          <p:cNvPr id="21" name="Text 17"/>
          <p:cNvSpPr/>
          <p:nvPr/>
        </p:nvSpPr>
        <p:spPr>
          <a:xfrm>
            <a:off x="7300913" y="5285542"/>
            <a:ext cx="2160270" cy="2699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26"/>
              </a:lnSpc>
              <a:buNone/>
            </a:pPr>
            <a:r>
              <a:rPr lang="en-US" sz="1701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Block Formation</a:t>
            </a:r>
            <a:endParaRPr lang="en-US" sz="1701" dirty="0"/>
          </a:p>
        </p:txBody>
      </p:sp>
      <p:sp>
        <p:nvSpPr>
          <p:cNvPr id="22" name="Text 18"/>
          <p:cNvSpPr/>
          <p:nvPr/>
        </p:nvSpPr>
        <p:spPr>
          <a:xfrm>
            <a:off x="7300913" y="5659041"/>
            <a:ext cx="6724650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177"/>
              </a:lnSpc>
              <a:buNone/>
            </a:pPr>
            <a:r>
              <a:rPr lang="en-US" sz="1361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Verified transactions are grouped into blocks, which contain a timestamp and other relevant information.</a:t>
            </a:r>
            <a:endParaRPr lang="en-US" sz="1361" dirty="0"/>
          </a:p>
        </p:txBody>
      </p:sp>
      <p:sp>
        <p:nvSpPr>
          <p:cNvPr id="23" name="Shape 19"/>
          <p:cNvSpPr/>
          <p:nvPr/>
        </p:nvSpPr>
        <p:spPr>
          <a:xfrm>
            <a:off x="6544806" y="6929080"/>
            <a:ext cx="604837" cy="34528"/>
          </a:xfrm>
          <a:prstGeom prst="roundRect">
            <a:avLst>
              <a:gd name="adj" fmla="val 225237"/>
            </a:avLst>
          </a:prstGeom>
          <a:solidFill>
            <a:srgbClr val="552C86"/>
          </a:solidFill>
          <a:ln/>
        </p:spPr>
      </p:sp>
      <p:sp>
        <p:nvSpPr>
          <p:cNvPr id="24" name="Shape 20"/>
          <p:cNvSpPr/>
          <p:nvPr/>
        </p:nvSpPr>
        <p:spPr>
          <a:xfrm>
            <a:off x="6156067" y="6752034"/>
            <a:ext cx="388739" cy="388739"/>
          </a:xfrm>
          <a:prstGeom prst="roundRect">
            <a:avLst>
              <a:gd name="adj" fmla="val 20006"/>
            </a:avLst>
          </a:prstGeom>
          <a:solidFill>
            <a:srgbClr val="3C136D"/>
          </a:solidFill>
          <a:ln w="7620">
            <a:solidFill>
              <a:srgbClr val="552C86"/>
            </a:solidFill>
            <a:prstDash val="solid"/>
          </a:ln>
        </p:spPr>
      </p:sp>
      <p:sp>
        <p:nvSpPr>
          <p:cNvPr id="25" name="Text 21"/>
          <p:cNvSpPr/>
          <p:nvPr/>
        </p:nvSpPr>
        <p:spPr>
          <a:xfrm>
            <a:off x="6264771" y="6816804"/>
            <a:ext cx="171331" cy="2591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041"/>
              </a:lnSpc>
              <a:buNone/>
            </a:pPr>
            <a:r>
              <a:rPr lang="en-US" sz="2041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4</a:t>
            </a:r>
            <a:endParaRPr lang="en-US" sz="2041" dirty="0"/>
          </a:p>
        </p:txBody>
      </p:sp>
      <p:sp>
        <p:nvSpPr>
          <p:cNvPr id="26" name="Text 22"/>
          <p:cNvSpPr/>
          <p:nvPr/>
        </p:nvSpPr>
        <p:spPr>
          <a:xfrm>
            <a:off x="7300913" y="6730484"/>
            <a:ext cx="2187535" cy="2699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26"/>
              </a:lnSpc>
              <a:buNone/>
            </a:pPr>
            <a:r>
              <a:rPr lang="en-US" sz="1701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Blockchain Addition</a:t>
            </a:r>
            <a:endParaRPr lang="en-US" sz="1701" dirty="0"/>
          </a:p>
        </p:txBody>
      </p:sp>
      <p:sp>
        <p:nvSpPr>
          <p:cNvPr id="27" name="Text 23"/>
          <p:cNvSpPr/>
          <p:nvPr/>
        </p:nvSpPr>
        <p:spPr>
          <a:xfrm>
            <a:off x="7300913" y="7103983"/>
            <a:ext cx="6724650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77"/>
              </a:lnSpc>
              <a:buNone/>
            </a:pPr>
            <a:r>
              <a:rPr lang="en-US" sz="1361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The block is added to the blockchain, creating a permanent record of the transaction.</a:t>
            </a:r>
            <a:endParaRPr lang="en-US" sz="1361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198751" y="1048822"/>
            <a:ext cx="5088493" cy="63603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008"/>
              </a:lnSpc>
              <a:buNone/>
            </a:pPr>
            <a:r>
              <a:rPr lang="en-US" sz="4007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Blocks</a:t>
            </a:r>
            <a:endParaRPr lang="en-US" sz="4007" dirty="0"/>
          </a:p>
        </p:txBody>
      </p:sp>
      <p:sp>
        <p:nvSpPr>
          <p:cNvPr id="6" name="Text 2"/>
          <p:cNvSpPr/>
          <p:nvPr/>
        </p:nvSpPr>
        <p:spPr>
          <a:xfrm>
            <a:off x="6198751" y="1990130"/>
            <a:ext cx="7719298" cy="97726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564"/>
              </a:lnSpc>
              <a:buNone/>
            </a:pPr>
            <a:r>
              <a:rPr lang="en-US" sz="1603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Blocks are the fundamental building blocks of a blockchain. Each block contains a collection of verified transactions and is linked to the previous block, creating an unbreakable chain of data.</a:t>
            </a:r>
            <a:endParaRPr lang="en-US" sz="1603" dirty="0"/>
          </a:p>
        </p:txBody>
      </p:sp>
      <p:sp>
        <p:nvSpPr>
          <p:cNvPr id="7" name="Shape 3"/>
          <p:cNvSpPr/>
          <p:nvPr/>
        </p:nvSpPr>
        <p:spPr>
          <a:xfrm>
            <a:off x="6198751" y="3196352"/>
            <a:ext cx="7719298" cy="3984308"/>
          </a:xfrm>
          <a:prstGeom prst="roundRect">
            <a:avLst>
              <a:gd name="adj" fmla="val 2299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8" name="Shape 4"/>
          <p:cNvSpPr/>
          <p:nvPr/>
        </p:nvSpPr>
        <p:spPr>
          <a:xfrm>
            <a:off x="6206371" y="3203972"/>
            <a:ext cx="7704058" cy="58507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9" name="Text 5"/>
          <p:cNvSpPr/>
          <p:nvPr/>
        </p:nvSpPr>
        <p:spPr>
          <a:xfrm>
            <a:off x="6409849" y="3333631"/>
            <a:ext cx="3441263" cy="32575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64"/>
              </a:lnSpc>
              <a:buNone/>
            </a:pPr>
            <a:r>
              <a:rPr lang="en-US" sz="1603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Timestamp</a:t>
            </a:r>
            <a:endParaRPr lang="en-US" sz="1603" dirty="0"/>
          </a:p>
        </p:txBody>
      </p:sp>
      <p:sp>
        <p:nvSpPr>
          <p:cNvPr id="10" name="Text 6"/>
          <p:cNvSpPr/>
          <p:nvPr/>
        </p:nvSpPr>
        <p:spPr>
          <a:xfrm>
            <a:off x="10265688" y="3333631"/>
            <a:ext cx="3441263" cy="32575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64"/>
              </a:lnSpc>
              <a:buNone/>
            </a:pPr>
            <a:r>
              <a:rPr lang="en-US" sz="1603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Records the time of block creation.</a:t>
            </a:r>
            <a:endParaRPr lang="en-US" sz="1603" dirty="0"/>
          </a:p>
        </p:txBody>
      </p:sp>
      <p:sp>
        <p:nvSpPr>
          <p:cNvPr id="11" name="Shape 7"/>
          <p:cNvSpPr/>
          <p:nvPr/>
        </p:nvSpPr>
        <p:spPr>
          <a:xfrm>
            <a:off x="6206371" y="3789045"/>
            <a:ext cx="7704058" cy="123658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2" name="Text 8"/>
          <p:cNvSpPr/>
          <p:nvPr/>
        </p:nvSpPr>
        <p:spPr>
          <a:xfrm>
            <a:off x="6409849" y="3918704"/>
            <a:ext cx="3441263" cy="32575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64"/>
              </a:lnSpc>
              <a:buNone/>
            </a:pPr>
            <a:r>
              <a:rPr lang="en-US" sz="1603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Transactions</a:t>
            </a:r>
            <a:endParaRPr lang="en-US" sz="1603" dirty="0"/>
          </a:p>
        </p:txBody>
      </p:sp>
      <p:sp>
        <p:nvSpPr>
          <p:cNvPr id="13" name="Text 9"/>
          <p:cNvSpPr/>
          <p:nvPr/>
        </p:nvSpPr>
        <p:spPr>
          <a:xfrm>
            <a:off x="10265688" y="3918704"/>
            <a:ext cx="3441263" cy="97726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564"/>
              </a:lnSpc>
              <a:buNone/>
            </a:pPr>
            <a:r>
              <a:rPr lang="en-US" sz="1603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Includes details of verified transactions, such as sender, recipient, and amount.</a:t>
            </a:r>
            <a:endParaRPr lang="en-US" sz="1603" dirty="0"/>
          </a:p>
        </p:txBody>
      </p:sp>
      <p:sp>
        <p:nvSpPr>
          <p:cNvPr id="14" name="Shape 10"/>
          <p:cNvSpPr/>
          <p:nvPr/>
        </p:nvSpPr>
        <p:spPr>
          <a:xfrm>
            <a:off x="6206371" y="5025628"/>
            <a:ext cx="7704058" cy="123658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5" name="Text 11"/>
          <p:cNvSpPr/>
          <p:nvPr/>
        </p:nvSpPr>
        <p:spPr>
          <a:xfrm>
            <a:off x="6409849" y="5155287"/>
            <a:ext cx="3441263" cy="32575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64"/>
              </a:lnSpc>
              <a:buNone/>
            </a:pPr>
            <a:r>
              <a:rPr lang="en-US" sz="1603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Hash</a:t>
            </a:r>
            <a:endParaRPr lang="en-US" sz="1603" dirty="0"/>
          </a:p>
        </p:txBody>
      </p:sp>
      <p:sp>
        <p:nvSpPr>
          <p:cNvPr id="16" name="Text 12"/>
          <p:cNvSpPr/>
          <p:nvPr/>
        </p:nvSpPr>
        <p:spPr>
          <a:xfrm>
            <a:off x="10265688" y="5155287"/>
            <a:ext cx="3441263" cy="97726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564"/>
              </a:lnSpc>
              <a:buNone/>
            </a:pPr>
            <a:r>
              <a:rPr lang="en-US" sz="1603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 unique cryptographic hash representing the block's contents, ensuring its integrity.</a:t>
            </a:r>
            <a:endParaRPr lang="en-US" sz="1603" dirty="0"/>
          </a:p>
        </p:txBody>
      </p:sp>
      <p:sp>
        <p:nvSpPr>
          <p:cNvPr id="17" name="Shape 13"/>
          <p:cNvSpPr/>
          <p:nvPr/>
        </p:nvSpPr>
        <p:spPr>
          <a:xfrm>
            <a:off x="6206371" y="6262211"/>
            <a:ext cx="7704058" cy="910828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8" name="Text 14"/>
          <p:cNvSpPr/>
          <p:nvPr/>
        </p:nvSpPr>
        <p:spPr>
          <a:xfrm>
            <a:off x="6409849" y="6391870"/>
            <a:ext cx="3441263" cy="32575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64"/>
              </a:lnSpc>
              <a:buNone/>
            </a:pPr>
            <a:r>
              <a:rPr lang="en-US" sz="1603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Previous Block Hash</a:t>
            </a:r>
            <a:endParaRPr lang="en-US" sz="1603" dirty="0"/>
          </a:p>
        </p:txBody>
      </p:sp>
      <p:sp>
        <p:nvSpPr>
          <p:cNvPr id="19" name="Text 15"/>
          <p:cNvSpPr/>
          <p:nvPr/>
        </p:nvSpPr>
        <p:spPr>
          <a:xfrm>
            <a:off x="10265688" y="6391870"/>
            <a:ext cx="3441263" cy="65151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564"/>
              </a:lnSpc>
              <a:buNone/>
            </a:pPr>
            <a:r>
              <a:rPr lang="en-US" sz="1603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Contains the hash of the preceding block, linking it to the chain.</a:t>
            </a:r>
            <a:endParaRPr lang="en-US" sz="1603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9901238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990123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091238" y="475178"/>
            <a:ext cx="4320540" cy="5400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253"/>
              </a:lnSpc>
              <a:buNone/>
            </a:pPr>
            <a:r>
              <a:rPr lang="en-US" sz="3402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Transactions</a:t>
            </a:r>
            <a:endParaRPr lang="en-US" sz="3402" dirty="0"/>
          </a:p>
        </p:txBody>
      </p:sp>
      <p:sp>
        <p:nvSpPr>
          <p:cNvPr id="6" name="Text 2"/>
          <p:cNvSpPr/>
          <p:nvPr/>
        </p:nvSpPr>
        <p:spPr>
          <a:xfrm>
            <a:off x="6091238" y="1274445"/>
            <a:ext cx="7934325" cy="82974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1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Transactions on a blockchain are the fundamental units of data exchange. They represent the transfer of value or information between parties, recorded on the distributed ledger for transparency and immutability.</a:t>
            </a:r>
            <a:endParaRPr lang="en-US" sz="1361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1238" y="2298502"/>
            <a:ext cx="431959" cy="431959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091238" y="2903220"/>
            <a:ext cx="2160270" cy="2699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26"/>
              </a:lnSpc>
              <a:buNone/>
            </a:pPr>
            <a:r>
              <a:rPr lang="en-US" sz="1701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Encryption</a:t>
            </a:r>
            <a:endParaRPr lang="en-US" sz="1701" dirty="0"/>
          </a:p>
        </p:txBody>
      </p:sp>
      <p:sp>
        <p:nvSpPr>
          <p:cNvPr id="9" name="Text 4"/>
          <p:cNvSpPr/>
          <p:nvPr/>
        </p:nvSpPr>
        <p:spPr>
          <a:xfrm>
            <a:off x="6091238" y="3276719"/>
            <a:ext cx="7934325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77"/>
              </a:lnSpc>
              <a:buNone/>
            </a:pPr>
            <a:r>
              <a:rPr lang="en-US" sz="1361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Transactions are encrypted using cryptography to ensure data security and prevent unauthorized access.</a:t>
            </a:r>
            <a:endParaRPr lang="en-US" sz="1361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1238" y="4071699"/>
            <a:ext cx="431959" cy="431959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091238" y="4676418"/>
            <a:ext cx="2160270" cy="2699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26"/>
              </a:lnSpc>
              <a:buNone/>
            </a:pPr>
            <a:r>
              <a:rPr lang="en-US" sz="1701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Decentralization</a:t>
            </a:r>
            <a:endParaRPr lang="en-US" sz="1701" dirty="0"/>
          </a:p>
        </p:txBody>
      </p:sp>
      <p:sp>
        <p:nvSpPr>
          <p:cNvPr id="12" name="Text 6"/>
          <p:cNvSpPr/>
          <p:nvPr/>
        </p:nvSpPr>
        <p:spPr>
          <a:xfrm>
            <a:off x="6091238" y="5049917"/>
            <a:ext cx="7934325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177"/>
              </a:lnSpc>
              <a:buNone/>
            </a:pPr>
            <a:r>
              <a:rPr lang="en-US" sz="1361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Transactions are broadcast across the network of nodes, ensuring transparency and eliminating reliance on a central authority.</a:t>
            </a:r>
            <a:endParaRPr lang="en-US" sz="1361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1238" y="6121479"/>
            <a:ext cx="431959" cy="431959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6091238" y="6726198"/>
            <a:ext cx="2160270" cy="2699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26"/>
              </a:lnSpc>
              <a:buNone/>
            </a:pPr>
            <a:r>
              <a:rPr lang="en-US" sz="1701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Time Stamp</a:t>
            </a:r>
            <a:endParaRPr lang="en-US" sz="1701" dirty="0"/>
          </a:p>
        </p:txBody>
      </p:sp>
      <p:sp>
        <p:nvSpPr>
          <p:cNvPr id="15" name="Text 8"/>
          <p:cNvSpPr/>
          <p:nvPr/>
        </p:nvSpPr>
        <p:spPr>
          <a:xfrm>
            <a:off x="6091238" y="7099697"/>
            <a:ext cx="7934325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77"/>
              </a:lnSpc>
              <a:buNone/>
            </a:pPr>
            <a:r>
              <a:rPr lang="en-US" sz="1361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Each transaction is time-stamped, providing a record of its occurrence and preventing manipulation.</a:t>
            </a:r>
            <a:endParaRPr lang="en-US" sz="1361" dirty="0"/>
          </a:p>
        </p:txBody>
      </p:sp>
      <p:pic>
        <p:nvPicPr>
          <p:cNvPr id="16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1238" y="7894677"/>
            <a:ext cx="431959" cy="431959"/>
          </a:xfrm>
          <a:prstGeom prst="rect">
            <a:avLst/>
          </a:prstGeom>
        </p:spPr>
      </p:pic>
      <p:sp>
        <p:nvSpPr>
          <p:cNvPr id="17" name="Text 9"/>
          <p:cNvSpPr/>
          <p:nvPr/>
        </p:nvSpPr>
        <p:spPr>
          <a:xfrm>
            <a:off x="6091238" y="8499396"/>
            <a:ext cx="2160270" cy="2699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26"/>
              </a:lnSpc>
              <a:buNone/>
            </a:pPr>
            <a:r>
              <a:rPr lang="en-US" sz="1701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Verification</a:t>
            </a:r>
            <a:endParaRPr lang="en-US" sz="1701" dirty="0"/>
          </a:p>
        </p:txBody>
      </p:sp>
      <p:sp>
        <p:nvSpPr>
          <p:cNvPr id="18" name="Text 10"/>
          <p:cNvSpPr/>
          <p:nvPr/>
        </p:nvSpPr>
        <p:spPr>
          <a:xfrm>
            <a:off x="6091238" y="8872895"/>
            <a:ext cx="7934325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177"/>
              </a:lnSpc>
              <a:buNone/>
            </a:pPr>
            <a:r>
              <a:rPr lang="en-US" sz="1361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Nodes in the network validate each transaction using cryptographic techniques, ensuring its legitimacy and accuracy.</a:t>
            </a:r>
            <a:endParaRPr lang="en-US" sz="1361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787</Words>
  <Application>Microsoft Office PowerPoint</Application>
  <PresentationFormat>Custom</PresentationFormat>
  <Paragraphs>80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Heebo</vt:lpstr>
      <vt:lpstr>Montserrat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HP 840</cp:lastModifiedBy>
  <cp:revision>2</cp:revision>
  <dcterms:created xsi:type="dcterms:W3CDTF">2024-07-08T10:03:44Z</dcterms:created>
  <dcterms:modified xsi:type="dcterms:W3CDTF">2024-07-08T18:29:53Z</dcterms:modified>
</cp:coreProperties>
</file>